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Raleway"/>
      <p:regular r:id="rId34"/>
      <p:bold r:id="rId35"/>
      <p:italic r:id="rId36"/>
      <p:boldItalic r:id="rId37"/>
    </p:embeddedFont>
    <p:embeddedFont>
      <p:font typeface="La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20" Type="http://schemas.openxmlformats.org/officeDocument/2006/relationships/slide" Target="slides/slide14.xml"/><Relationship Id="rId41" Type="http://schemas.openxmlformats.org/officeDocument/2006/relationships/font" Target="fonts/Lato-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aleway-bold.fntdata"/><Relationship Id="rId12" Type="http://schemas.openxmlformats.org/officeDocument/2006/relationships/slide" Target="slides/slide6.xml"/><Relationship Id="rId34" Type="http://schemas.openxmlformats.org/officeDocument/2006/relationships/font" Target="fonts/Raleway-regular.fntdata"/><Relationship Id="rId15" Type="http://schemas.openxmlformats.org/officeDocument/2006/relationships/slide" Target="slides/slide9.xml"/><Relationship Id="rId37" Type="http://schemas.openxmlformats.org/officeDocument/2006/relationships/font" Target="fonts/Raleway-boldItalic.fntdata"/><Relationship Id="rId14" Type="http://schemas.openxmlformats.org/officeDocument/2006/relationships/slide" Target="slides/slide8.xml"/><Relationship Id="rId36" Type="http://schemas.openxmlformats.org/officeDocument/2006/relationships/font" Target="fonts/Raleway-italic.fntdata"/><Relationship Id="rId17" Type="http://schemas.openxmlformats.org/officeDocument/2006/relationships/slide" Target="slides/slide11.xml"/><Relationship Id="rId39" Type="http://schemas.openxmlformats.org/officeDocument/2006/relationships/font" Target="fonts/Lato-bold.fntdata"/><Relationship Id="rId16" Type="http://schemas.openxmlformats.org/officeDocument/2006/relationships/slide" Target="slides/slide10.xml"/><Relationship Id="rId38" Type="http://schemas.openxmlformats.org/officeDocument/2006/relationships/font" Target="fonts/Lato-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gif>
</file>

<file path=ppt/media/image12.png>
</file>

<file path=ppt/media/image13.gif>
</file>

<file path=ppt/media/image14.png>
</file>

<file path=ppt/media/image15.png>
</file>

<file path=ppt/media/image16.png>
</file>

<file path=ppt/media/image17.gif>
</file>

<file path=ppt/media/image18.png>
</file>

<file path=ppt/media/image19.gif>
</file>

<file path=ppt/media/image2.png>
</file>

<file path=ppt/media/image20.gif>
</file>

<file path=ppt/media/image21.gif>
</file>

<file path=ppt/media/image22.gif>
</file>

<file path=ppt/media/image23.gif>
</file>

<file path=ppt/media/image24.gif>
</file>

<file path=ppt/media/image25.gif>
</file>

<file path=ppt/media/image3.pn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55ef87e0b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55ef87e0b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55ef87e0b8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55ef87e0b8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55ef87e0b8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55ef87e0b8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55ef87e0b8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5ef87e0b8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55ef87e0b8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55ef87e0b8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55ef87e0b8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55ef87e0b8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55ef87e0b8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55ef87e0b8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5594644e0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5594644e0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5594644e0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5594644e0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5ef87e0b8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5ef87e0b8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55ef87e0b8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5ef87e0b8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55ef87e0b8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5ef87e0b8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55ef87e0b8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55ef87e0b8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55ef87e0b8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55ef87e0b8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55ef87e0b8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55ef87e0b8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55ef87e0b8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55ef87e0b8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55ef87e0b8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55ef87e0b8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55ef87e0b8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55ef87e0b8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5594644e0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5594644e0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55ef87e0b8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55ef87e0b8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55ef87e0b8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5ef87e0b8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55ef87e0b8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55ef87e0b8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5ef87e0b8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5ef87e0b8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55ef87e0b8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55ef87e0b8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55ef87e0b8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55ef87e0b8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55ef87e0b8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55ef87e0b8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55ef87e0b8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5ef87e0b8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54" name="Shape 54"/>
        <p:cNvGrpSpPr/>
        <p:nvPr/>
      </p:nvGrpSpPr>
      <p:grpSpPr>
        <a:xfrm>
          <a:off x="0" y="0"/>
          <a:ext cx="0" cy="0"/>
          <a:chOff x="0" y="0"/>
          <a:chExt cx="0" cy="0"/>
        </a:xfrm>
      </p:grpSpPr>
      <p:sp>
        <p:nvSpPr>
          <p:cNvPr id="55" name="Google Shape;55;p14"/>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14"/>
          <p:cNvGrpSpPr/>
          <p:nvPr/>
        </p:nvGrpSpPr>
        <p:grpSpPr>
          <a:xfrm>
            <a:off x="830392" y="1191256"/>
            <a:ext cx="745763" cy="45826"/>
            <a:chOff x="4580561" y="2589004"/>
            <a:chExt cx="1064464" cy="25200"/>
          </a:xfrm>
        </p:grpSpPr>
        <p:sp>
          <p:nvSpPr>
            <p:cNvPr id="57" name="Google Shape;57;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14"/>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60" name="Google Shape;60;p14"/>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1" name="Google Shape;6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62" name="Shape 62"/>
        <p:cNvGrpSpPr/>
        <p:nvPr/>
      </p:nvGrpSpPr>
      <p:grpSpPr>
        <a:xfrm>
          <a:off x="0" y="0"/>
          <a:ext cx="0" cy="0"/>
          <a:chOff x="0" y="0"/>
          <a:chExt cx="0" cy="0"/>
        </a:xfrm>
      </p:grpSpPr>
      <p:grpSp>
        <p:nvGrpSpPr>
          <p:cNvPr id="63" name="Google Shape;63;p15"/>
          <p:cNvGrpSpPr/>
          <p:nvPr/>
        </p:nvGrpSpPr>
        <p:grpSpPr>
          <a:xfrm>
            <a:off x="830392" y="1191256"/>
            <a:ext cx="745763" cy="45826"/>
            <a:chOff x="4580561" y="2589004"/>
            <a:chExt cx="1064464" cy="25200"/>
          </a:xfrm>
        </p:grpSpPr>
        <p:sp>
          <p:nvSpPr>
            <p:cNvPr id="64" name="Google Shape;6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15"/>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7" name="Google Shape;67;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8" name="Shape 68"/>
        <p:cNvGrpSpPr/>
        <p:nvPr/>
      </p:nvGrpSpPr>
      <p:grpSpPr>
        <a:xfrm>
          <a:off x="0" y="0"/>
          <a:ext cx="0" cy="0"/>
          <a:chOff x="0" y="0"/>
          <a:chExt cx="0" cy="0"/>
        </a:xfrm>
      </p:grpSpPr>
      <p:sp>
        <p:nvSpPr>
          <p:cNvPr id="69" name="Google Shape;69;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16"/>
          <p:cNvGrpSpPr/>
          <p:nvPr/>
        </p:nvGrpSpPr>
        <p:grpSpPr>
          <a:xfrm>
            <a:off x="830392" y="1191256"/>
            <a:ext cx="745763" cy="45826"/>
            <a:chOff x="4580561" y="2589004"/>
            <a:chExt cx="1064464" cy="25200"/>
          </a:xfrm>
        </p:grpSpPr>
        <p:sp>
          <p:nvSpPr>
            <p:cNvPr id="71" name="Google Shape;71;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16"/>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74" name="Google Shape;74;p16"/>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5" name="Google Shape;75;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6" name="Shape 76"/>
        <p:cNvGrpSpPr/>
        <p:nvPr/>
      </p:nvGrpSpPr>
      <p:grpSpPr>
        <a:xfrm>
          <a:off x="0" y="0"/>
          <a:ext cx="0" cy="0"/>
          <a:chOff x="0" y="0"/>
          <a:chExt cx="0" cy="0"/>
        </a:xfrm>
      </p:grpSpPr>
      <p:sp>
        <p:nvSpPr>
          <p:cNvPr id="77" name="Google Shape;77;p1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17"/>
          <p:cNvGrpSpPr/>
          <p:nvPr/>
        </p:nvGrpSpPr>
        <p:grpSpPr>
          <a:xfrm>
            <a:off x="830392" y="1191256"/>
            <a:ext cx="745763" cy="45826"/>
            <a:chOff x="4580561" y="2589004"/>
            <a:chExt cx="1064464" cy="25200"/>
          </a:xfrm>
        </p:grpSpPr>
        <p:sp>
          <p:nvSpPr>
            <p:cNvPr id="79" name="Google Shape;79;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17"/>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82" name="Google Shape;82;p17"/>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3" name="Google Shape;83;p17"/>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4" name="Google Shape;84;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5" name="Shape 85"/>
        <p:cNvGrpSpPr/>
        <p:nvPr/>
      </p:nvGrpSpPr>
      <p:grpSpPr>
        <a:xfrm>
          <a:off x="0" y="0"/>
          <a:ext cx="0" cy="0"/>
          <a:chOff x="0" y="0"/>
          <a:chExt cx="0" cy="0"/>
        </a:xfrm>
      </p:grpSpPr>
      <p:sp>
        <p:nvSpPr>
          <p:cNvPr id="86" name="Google Shape;86;p1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18"/>
          <p:cNvGrpSpPr/>
          <p:nvPr/>
        </p:nvGrpSpPr>
        <p:grpSpPr>
          <a:xfrm>
            <a:off x="830392" y="1191256"/>
            <a:ext cx="745763" cy="45826"/>
            <a:chOff x="4580561" y="2589004"/>
            <a:chExt cx="1064464" cy="25200"/>
          </a:xfrm>
        </p:grpSpPr>
        <p:sp>
          <p:nvSpPr>
            <p:cNvPr id="88" name="Google Shape;88;p1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1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91" name="Google Shape;91;p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2" name="Shape 92"/>
        <p:cNvGrpSpPr/>
        <p:nvPr/>
      </p:nvGrpSpPr>
      <p:grpSpPr>
        <a:xfrm>
          <a:off x="0" y="0"/>
          <a:ext cx="0" cy="0"/>
          <a:chOff x="0" y="0"/>
          <a:chExt cx="0" cy="0"/>
        </a:xfrm>
      </p:grpSpPr>
      <p:sp>
        <p:nvSpPr>
          <p:cNvPr id="93" name="Google Shape;93;p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 name="Google Shape;94;p19"/>
          <p:cNvGrpSpPr/>
          <p:nvPr/>
        </p:nvGrpSpPr>
        <p:grpSpPr>
          <a:xfrm>
            <a:off x="830392" y="1191256"/>
            <a:ext cx="745763" cy="45826"/>
            <a:chOff x="4580561" y="2589004"/>
            <a:chExt cx="1064464" cy="25200"/>
          </a:xfrm>
        </p:grpSpPr>
        <p:sp>
          <p:nvSpPr>
            <p:cNvPr id="95" name="Google Shape;95;p1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19"/>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98" name="Google Shape;98;p19"/>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9" name="Google Shape;99;p1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0" name="Shape 100"/>
        <p:cNvGrpSpPr/>
        <p:nvPr/>
      </p:nvGrpSpPr>
      <p:grpSpPr>
        <a:xfrm>
          <a:off x="0" y="0"/>
          <a:ext cx="0" cy="0"/>
          <a:chOff x="0" y="0"/>
          <a:chExt cx="0" cy="0"/>
        </a:xfrm>
      </p:grpSpPr>
      <p:grpSp>
        <p:nvGrpSpPr>
          <p:cNvPr id="101" name="Google Shape;101;p20"/>
          <p:cNvGrpSpPr/>
          <p:nvPr/>
        </p:nvGrpSpPr>
        <p:grpSpPr>
          <a:xfrm>
            <a:off x="830392" y="4169130"/>
            <a:ext cx="745763" cy="45826"/>
            <a:chOff x="4580561" y="2589004"/>
            <a:chExt cx="1064464" cy="25200"/>
          </a:xfrm>
        </p:grpSpPr>
        <p:sp>
          <p:nvSpPr>
            <p:cNvPr id="102" name="Google Shape;102;p2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20"/>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05" name="Google Shape;105;p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06" name="Shape 106"/>
        <p:cNvGrpSpPr/>
        <p:nvPr/>
      </p:nvGrpSpPr>
      <p:grpSpPr>
        <a:xfrm>
          <a:off x="0" y="0"/>
          <a:ext cx="0" cy="0"/>
          <a:chOff x="0" y="0"/>
          <a:chExt cx="0" cy="0"/>
        </a:xfrm>
      </p:grpSpPr>
      <p:sp>
        <p:nvSpPr>
          <p:cNvPr id="107" name="Google Shape;107;p2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 name="Google Shape;108;p21"/>
          <p:cNvGrpSpPr/>
          <p:nvPr/>
        </p:nvGrpSpPr>
        <p:grpSpPr>
          <a:xfrm>
            <a:off x="830392" y="1191256"/>
            <a:ext cx="745763" cy="45826"/>
            <a:chOff x="4580561" y="2589004"/>
            <a:chExt cx="1064464" cy="25200"/>
          </a:xfrm>
        </p:grpSpPr>
        <p:sp>
          <p:nvSpPr>
            <p:cNvPr id="109" name="Google Shape;109;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21"/>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12" name="Google Shape;112;p21"/>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13" name="Google Shape;113;p21"/>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4" name="Google Shape;114;p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5" name="Shape 115"/>
        <p:cNvGrpSpPr/>
        <p:nvPr/>
      </p:nvGrpSpPr>
      <p:grpSpPr>
        <a:xfrm>
          <a:off x="0" y="0"/>
          <a:ext cx="0" cy="0"/>
          <a:chOff x="0" y="0"/>
          <a:chExt cx="0" cy="0"/>
        </a:xfrm>
      </p:grpSpPr>
      <p:sp>
        <p:nvSpPr>
          <p:cNvPr id="116" name="Google Shape;116;p22"/>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300"/>
              <a:buNone/>
              <a:defRPr/>
            </a:lvl1pPr>
          </a:lstStyle>
          <a:p/>
        </p:txBody>
      </p:sp>
      <p:sp>
        <p:nvSpPr>
          <p:cNvPr id="117" name="Google Shape;117;p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18" name="Shape 118"/>
        <p:cNvGrpSpPr/>
        <p:nvPr/>
      </p:nvGrpSpPr>
      <p:grpSpPr>
        <a:xfrm>
          <a:off x="0" y="0"/>
          <a:ext cx="0" cy="0"/>
          <a:chOff x="0" y="0"/>
          <a:chExt cx="0" cy="0"/>
        </a:xfrm>
      </p:grpSpPr>
      <p:grpSp>
        <p:nvGrpSpPr>
          <p:cNvPr id="119" name="Google Shape;119;p23"/>
          <p:cNvGrpSpPr/>
          <p:nvPr/>
        </p:nvGrpSpPr>
        <p:grpSpPr>
          <a:xfrm>
            <a:off x="830392" y="4169130"/>
            <a:ext cx="745763" cy="45826"/>
            <a:chOff x="4580561" y="2589004"/>
            <a:chExt cx="1064464" cy="25200"/>
          </a:xfrm>
        </p:grpSpPr>
        <p:sp>
          <p:nvSpPr>
            <p:cNvPr id="120" name="Google Shape;120;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23"/>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23" name="Google Shape;123;p23"/>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24" name="Google Shape;124;p2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5" name="Shape 125"/>
        <p:cNvGrpSpPr/>
        <p:nvPr/>
      </p:nvGrpSpPr>
      <p:grpSpPr>
        <a:xfrm>
          <a:off x="0" y="0"/>
          <a:ext cx="0" cy="0"/>
          <a:chOff x="0" y="0"/>
          <a:chExt cx="0" cy="0"/>
        </a:xfrm>
      </p:grpSpPr>
      <p:sp>
        <p:nvSpPr>
          <p:cNvPr id="126" name="Google Shape;126;p2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53" name="Google Shape;53;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9.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9.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1.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23.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0.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3.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24.gif"/><Relationship Id="rId4" Type="http://schemas.openxmlformats.org/officeDocument/2006/relationships/image" Target="../media/image25.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7.gif"/><Relationship Id="rId4" Type="http://schemas.openxmlformats.org/officeDocument/2006/relationships/image" Target="../media/image21.gif"/><Relationship Id="rId5" Type="http://schemas.openxmlformats.org/officeDocument/2006/relationships/image" Target="../media/image20.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2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8.gif"/><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8.gif"/><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Capstone</a:t>
            </a:r>
            <a:endParaRPr/>
          </a:p>
          <a:p>
            <a:pPr indent="0" lvl="0" marL="0" rtl="0" algn="l">
              <a:spcBef>
                <a:spcPts val="0"/>
              </a:spcBef>
              <a:spcAft>
                <a:spcPts val="0"/>
              </a:spcAft>
              <a:buNone/>
            </a:pPr>
            <a:r>
              <a:rPr lang="en"/>
              <a:t>Happiness Plus 1 </a:t>
            </a:r>
            <a:endParaRPr/>
          </a:p>
        </p:txBody>
      </p:sp>
      <p:sp>
        <p:nvSpPr>
          <p:cNvPr id="132" name="Google Shape;132;p25"/>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 game by </a:t>
            </a:r>
            <a:r>
              <a:rPr lang="en" sz="1800"/>
              <a:t>Jeff Redmond</a:t>
            </a:r>
            <a:endParaRPr sz="1800"/>
          </a:p>
          <a:p>
            <a:pPr indent="0" lvl="0" marL="0" rtl="0" algn="l">
              <a:lnSpc>
                <a:spcPct val="115000"/>
              </a:lnSpc>
              <a:spcBef>
                <a:spcPts val="0"/>
              </a:spcBef>
              <a:spcAft>
                <a:spcPts val="0"/>
              </a:spcAft>
              <a:buNone/>
            </a:pPr>
            <a:r>
              <a:rPr lang="en" sz="1000">
                <a:solidFill>
                  <a:srgbClr val="CCCCCC"/>
                </a:solidFill>
              </a:rPr>
              <a:t> </a:t>
            </a:r>
            <a:endParaRPr sz="1000">
              <a:solidFill>
                <a:srgbClr val="CCCCCC"/>
              </a:solidFill>
            </a:endParaRPr>
          </a:p>
          <a:p>
            <a:pPr indent="0" lvl="0" marL="0" rtl="0" algn="l">
              <a:lnSpc>
                <a:spcPct val="115000"/>
              </a:lnSpc>
              <a:spcBef>
                <a:spcPts val="1600"/>
              </a:spcBef>
              <a:spcAft>
                <a:spcPts val="0"/>
              </a:spcAft>
              <a:buNone/>
            </a:pPr>
            <a:r>
              <a:t/>
            </a:r>
            <a:endParaRPr sz="1000">
              <a:solidFill>
                <a:srgbClr val="CCCCCC"/>
              </a:solidFill>
            </a:endParaRPr>
          </a:p>
          <a:p>
            <a:pPr indent="0" lvl="0" marL="0" rtl="0" algn="l">
              <a:lnSpc>
                <a:spcPct val="115000"/>
              </a:lnSpc>
              <a:spcBef>
                <a:spcPts val="1600"/>
              </a:spcBef>
              <a:spcAft>
                <a:spcPts val="0"/>
              </a:spcAft>
              <a:buNone/>
            </a:pPr>
            <a:r>
              <a:t/>
            </a:r>
            <a:endParaRPr sz="1000">
              <a:solidFill>
                <a:srgbClr val="CCCCCC"/>
              </a:solidFill>
            </a:endParaRPr>
          </a:p>
          <a:p>
            <a:pPr indent="0" lvl="0" marL="0" rtl="0" algn="l">
              <a:lnSpc>
                <a:spcPct val="115000"/>
              </a:lnSpc>
              <a:spcBef>
                <a:spcPts val="1600"/>
              </a:spcBef>
              <a:spcAft>
                <a:spcPts val="1600"/>
              </a:spcAft>
              <a:buNone/>
            </a:pPr>
            <a:r>
              <a:rPr lang="en" sz="1000">
                <a:solidFill>
                  <a:srgbClr val="CCCCCC"/>
                </a:solidFill>
              </a:rPr>
              <a:t>https://github.com/jeffredmond/Ense400</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192" name="Google Shape;192;p3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Game object</a:t>
            </a:r>
            <a:endParaRPr/>
          </a:p>
        </p:txBody>
      </p:sp>
      <p:pic>
        <p:nvPicPr>
          <p:cNvPr id="193" name="Google Shape;193;p34"/>
          <p:cNvPicPr preferRelativeResize="0"/>
          <p:nvPr/>
        </p:nvPicPr>
        <p:blipFill>
          <a:blip r:embed="rId3">
            <a:alphaModFix/>
          </a:blip>
          <a:stretch>
            <a:fillRect/>
          </a:stretch>
        </p:blipFill>
        <p:spPr>
          <a:xfrm>
            <a:off x="6041625" y="1964400"/>
            <a:ext cx="1871775" cy="2841750"/>
          </a:xfrm>
          <a:prstGeom prst="rect">
            <a:avLst/>
          </a:prstGeom>
          <a:noFill/>
          <a:ln cap="flat" cmpd="sng" w="25400">
            <a:solidFill>
              <a:srgbClr val="000000"/>
            </a:solidFill>
            <a:prstDash val="solid"/>
            <a:miter lim="8000"/>
            <a:headEnd len="sm" w="sm" type="none"/>
            <a:tailEnd len="sm" w="sm" type="none"/>
          </a:ln>
        </p:spPr>
      </p:pic>
      <p:pic>
        <p:nvPicPr>
          <p:cNvPr id="194" name="Google Shape;194;p34"/>
          <p:cNvPicPr preferRelativeResize="0"/>
          <p:nvPr/>
        </p:nvPicPr>
        <p:blipFill>
          <a:blip r:embed="rId4">
            <a:alphaModFix/>
          </a:blip>
          <a:stretch>
            <a:fillRect/>
          </a:stretch>
        </p:blipFill>
        <p:spPr>
          <a:xfrm>
            <a:off x="1243000" y="2394975"/>
            <a:ext cx="3245701" cy="24111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200" name="Google Shape;200;p3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Inventory object</a:t>
            </a:r>
            <a:endParaRPr/>
          </a:p>
        </p:txBody>
      </p:sp>
      <p:pic>
        <p:nvPicPr>
          <p:cNvPr id="201" name="Google Shape;201;p35"/>
          <p:cNvPicPr preferRelativeResize="0"/>
          <p:nvPr/>
        </p:nvPicPr>
        <p:blipFill>
          <a:blip r:embed="rId3">
            <a:alphaModFix/>
          </a:blip>
          <a:stretch>
            <a:fillRect/>
          </a:stretch>
        </p:blipFill>
        <p:spPr>
          <a:xfrm>
            <a:off x="4897350" y="2428375"/>
            <a:ext cx="3971925" cy="1562100"/>
          </a:xfrm>
          <a:prstGeom prst="rect">
            <a:avLst/>
          </a:prstGeom>
          <a:noFill/>
          <a:ln cap="flat" cmpd="sng" w="25400">
            <a:solidFill>
              <a:srgbClr val="000000"/>
            </a:solidFill>
            <a:prstDash val="solid"/>
            <a:miter lim="8000"/>
            <a:headEnd len="sm" w="sm" type="none"/>
            <a:tailEnd len="sm" w="sm" type="none"/>
          </a:ln>
        </p:spPr>
      </p:pic>
      <p:pic>
        <p:nvPicPr>
          <p:cNvPr id="202" name="Google Shape;202;p35"/>
          <p:cNvPicPr preferRelativeResize="0"/>
          <p:nvPr/>
        </p:nvPicPr>
        <p:blipFill>
          <a:blip r:embed="rId4">
            <a:alphaModFix/>
          </a:blip>
          <a:stretch>
            <a:fillRect/>
          </a:stretch>
        </p:blipFill>
        <p:spPr>
          <a:xfrm>
            <a:off x="729455" y="2486350"/>
            <a:ext cx="3461851" cy="2571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208" name="Google Shape;208;p3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Menu object </a:t>
            </a:r>
            <a:endParaRPr/>
          </a:p>
        </p:txBody>
      </p:sp>
      <p:pic>
        <p:nvPicPr>
          <p:cNvPr id="209" name="Google Shape;209;p36"/>
          <p:cNvPicPr preferRelativeResize="0"/>
          <p:nvPr/>
        </p:nvPicPr>
        <p:blipFill>
          <a:blip r:embed="rId3">
            <a:alphaModFix/>
          </a:blip>
          <a:stretch>
            <a:fillRect/>
          </a:stretch>
        </p:blipFill>
        <p:spPr>
          <a:xfrm>
            <a:off x="5571100" y="1853850"/>
            <a:ext cx="3083650" cy="3098476"/>
          </a:xfrm>
          <a:prstGeom prst="rect">
            <a:avLst/>
          </a:prstGeom>
          <a:noFill/>
          <a:ln cap="flat" cmpd="sng" w="25400">
            <a:solidFill>
              <a:srgbClr val="000000"/>
            </a:solidFill>
            <a:prstDash val="solid"/>
            <a:miter lim="8000"/>
            <a:headEnd len="sm" w="sm" type="none"/>
            <a:tailEnd len="sm" w="sm" type="none"/>
          </a:ln>
        </p:spPr>
      </p:pic>
      <p:pic>
        <p:nvPicPr>
          <p:cNvPr id="210" name="Google Shape;210;p36"/>
          <p:cNvPicPr preferRelativeResize="0"/>
          <p:nvPr/>
        </p:nvPicPr>
        <p:blipFill>
          <a:blip r:embed="rId4">
            <a:alphaModFix/>
          </a:blip>
          <a:stretch>
            <a:fillRect/>
          </a:stretch>
        </p:blipFill>
        <p:spPr>
          <a:xfrm>
            <a:off x="844450" y="2463900"/>
            <a:ext cx="3349687" cy="24884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216" name="Google Shape;216;p3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Depth controller object </a:t>
            </a:r>
            <a:endParaRPr/>
          </a:p>
        </p:txBody>
      </p:sp>
      <p:pic>
        <p:nvPicPr>
          <p:cNvPr id="217" name="Google Shape;217;p37"/>
          <p:cNvPicPr preferRelativeResize="0"/>
          <p:nvPr/>
        </p:nvPicPr>
        <p:blipFill>
          <a:blip r:embed="rId3">
            <a:alphaModFix/>
          </a:blip>
          <a:stretch>
            <a:fillRect/>
          </a:stretch>
        </p:blipFill>
        <p:spPr>
          <a:xfrm>
            <a:off x="4963750" y="1853850"/>
            <a:ext cx="4032625" cy="2940450"/>
          </a:xfrm>
          <a:prstGeom prst="rect">
            <a:avLst/>
          </a:prstGeom>
          <a:noFill/>
          <a:ln cap="flat" cmpd="sng" w="25400">
            <a:solidFill>
              <a:srgbClr val="000000"/>
            </a:solidFill>
            <a:prstDash val="solid"/>
            <a:miter lim="8000"/>
            <a:headEnd len="sm" w="sm" type="none"/>
            <a:tailEnd len="sm" w="sm" type="none"/>
          </a:ln>
        </p:spPr>
      </p:pic>
      <p:pic>
        <p:nvPicPr>
          <p:cNvPr id="218" name="Google Shape;218;p37"/>
          <p:cNvPicPr preferRelativeResize="0"/>
          <p:nvPr/>
        </p:nvPicPr>
        <p:blipFill>
          <a:blip r:embed="rId4">
            <a:alphaModFix/>
          </a:blip>
          <a:stretch>
            <a:fillRect/>
          </a:stretch>
        </p:blipFill>
        <p:spPr>
          <a:xfrm>
            <a:off x="787501" y="2638175"/>
            <a:ext cx="2733725" cy="2030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224" name="Google Shape;224;p3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Room transfer object </a:t>
            </a:r>
            <a:endParaRPr/>
          </a:p>
        </p:txBody>
      </p:sp>
      <p:pic>
        <p:nvPicPr>
          <p:cNvPr id="225" name="Google Shape;225;p38"/>
          <p:cNvPicPr preferRelativeResize="0"/>
          <p:nvPr/>
        </p:nvPicPr>
        <p:blipFill>
          <a:blip r:embed="rId3">
            <a:alphaModFix/>
          </a:blip>
          <a:stretch>
            <a:fillRect/>
          </a:stretch>
        </p:blipFill>
        <p:spPr>
          <a:xfrm>
            <a:off x="729455" y="2419900"/>
            <a:ext cx="3461851" cy="2571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9"/>
          <p:cNvSpPr txBox="1"/>
          <p:nvPr>
            <p:ph type="title"/>
          </p:nvPr>
        </p:nvSpPr>
        <p:spPr>
          <a:xfrm>
            <a:off x="0" y="1328150"/>
            <a:ext cx="8361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Main objects and systems implemented  </a:t>
            </a:r>
            <a:endParaRPr sz="1800"/>
          </a:p>
        </p:txBody>
      </p:sp>
      <p:sp>
        <p:nvSpPr>
          <p:cNvPr id="231" name="Google Shape;231;p39"/>
          <p:cNvSpPr txBox="1"/>
          <p:nvPr>
            <p:ph idx="1" type="body"/>
          </p:nvPr>
        </p:nvSpPr>
        <p:spPr>
          <a:xfrm>
            <a:off x="425800" y="20693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Save load systems</a:t>
            </a:r>
            <a:endParaRPr/>
          </a:p>
        </p:txBody>
      </p:sp>
      <p:pic>
        <p:nvPicPr>
          <p:cNvPr id="232" name="Google Shape;232;p39"/>
          <p:cNvPicPr preferRelativeResize="0"/>
          <p:nvPr/>
        </p:nvPicPr>
        <p:blipFill>
          <a:blip r:embed="rId3">
            <a:alphaModFix/>
          </a:blip>
          <a:stretch>
            <a:fillRect/>
          </a:stretch>
        </p:blipFill>
        <p:spPr>
          <a:xfrm>
            <a:off x="5276350" y="1328150"/>
            <a:ext cx="2433229" cy="3787525"/>
          </a:xfrm>
          <a:prstGeom prst="rect">
            <a:avLst/>
          </a:prstGeom>
          <a:noFill/>
          <a:ln cap="flat" cmpd="sng" w="25400">
            <a:solidFill>
              <a:srgbClr val="000000"/>
            </a:solidFill>
            <a:prstDash val="solid"/>
            <a:miter lim="8000"/>
            <a:headEnd len="sm" w="sm" type="none"/>
            <a:tailEnd len="sm" w="sm" type="none"/>
          </a:ln>
        </p:spPr>
      </p:pic>
      <p:pic>
        <p:nvPicPr>
          <p:cNvPr id="233" name="Google Shape;233;p39"/>
          <p:cNvPicPr preferRelativeResize="0"/>
          <p:nvPr/>
        </p:nvPicPr>
        <p:blipFill>
          <a:blip r:embed="rId4">
            <a:alphaModFix/>
          </a:blip>
          <a:stretch>
            <a:fillRect/>
          </a:stretch>
        </p:blipFill>
        <p:spPr>
          <a:xfrm>
            <a:off x="425805" y="2571750"/>
            <a:ext cx="3321601" cy="24675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40"/>
          <p:cNvSpPr txBox="1"/>
          <p:nvPr>
            <p:ph type="title"/>
          </p:nvPr>
        </p:nvSpPr>
        <p:spPr>
          <a:xfrm>
            <a:off x="0" y="1328150"/>
            <a:ext cx="8361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Main objects and systems implemented  </a:t>
            </a:r>
            <a:endParaRPr sz="1800"/>
          </a:p>
        </p:txBody>
      </p:sp>
      <p:sp>
        <p:nvSpPr>
          <p:cNvPr id="239" name="Google Shape;239;p40"/>
          <p:cNvSpPr txBox="1"/>
          <p:nvPr>
            <p:ph idx="1" type="body"/>
          </p:nvPr>
        </p:nvSpPr>
        <p:spPr>
          <a:xfrm>
            <a:off x="425800" y="20693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Save load systems</a:t>
            </a:r>
            <a:endParaRPr/>
          </a:p>
        </p:txBody>
      </p:sp>
      <p:pic>
        <p:nvPicPr>
          <p:cNvPr id="240" name="Google Shape;240;p40"/>
          <p:cNvPicPr preferRelativeResize="0"/>
          <p:nvPr/>
        </p:nvPicPr>
        <p:blipFill>
          <a:blip r:embed="rId3">
            <a:alphaModFix/>
          </a:blip>
          <a:stretch>
            <a:fillRect/>
          </a:stretch>
        </p:blipFill>
        <p:spPr>
          <a:xfrm>
            <a:off x="2613750" y="1739025"/>
            <a:ext cx="4734400" cy="3339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41"/>
          <p:cNvSpPr txBox="1"/>
          <p:nvPr>
            <p:ph type="title"/>
          </p:nvPr>
        </p:nvSpPr>
        <p:spPr>
          <a:xfrm>
            <a:off x="0" y="1328150"/>
            <a:ext cx="8361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Main objects and systems implemented  </a:t>
            </a:r>
            <a:endParaRPr sz="1800"/>
          </a:p>
        </p:txBody>
      </p:sp>
      <p:sp>
        <p:nvSpPr>
          <p:cNvPr id="246" name="Google Shape;246;p41"/>
          <p:cNvSpPr txBox="1"/>
          <p:nvPr>
            <p:ph idx="1" type="body"/>
          </p:nvPr>
        </p:nvSpPr>
        <p:spPr>
          <a:xfrm>
            <a:off x="425800" y="20693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Save load systems</a:t>
            </a:r>
            <a:endParaRPr/>
          </a:p>
        </p:txBody>
      </p:sp>
      <p:pic>
        <p:nvPicPr>
          <p:cNvPr id="247" name="Google Shape;247;p41"/>
          <p:cNvPicPr preferRelativeResize="0"/>
          <p:nvPr/>
        </p:nvPicPr>
        <p:blipFill>
          <a:blip r:embed="rId3">
            <a:alphaModFix/>
          </a:blip>
          <a:stretch>
            <a:fillRect/>
          </a:stretch>
        </p:blipFill>
        <p:spPr>
          <a:xfrm>
            <a:off x="4783678" y="1154600"/>
            <a:ext cx="3993340" cy="38153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4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253" name="Google Shape;253;p4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Cutscene objects (including cutscene trigger object)</a:t>
            </a:r>
            <a:endParaRPr/>
          </a:p>
        </p:txBody>
      </p:sp>
      <p:pic>
        <p:nvPicPr>
          <p:cNvPr id="254" name="Google Shape;254;p42"/>
          <p:cNvPicPr preferRelativeResize="0"/>
          <p:nvPr/>
        </p:nvPicPr>
        <p:blipFill>
          <a:blip r:embed="rId3">
            <a:alphaModFix/>
          </a:blip>
          <a:stretch>
            <a:fillRect/>
          </a:stretch>
        </p:blipFill>
        <p:spPr>
          <a:xfrm>
            <a:off x="729455" y="2457875"/>
            <a:ext cx="3461851" cy="2571750"/>
          </a:xfrm>
          <a:prstGeom prst="rect">
            <a:avLst/>
          </a:prstGeom>
          <a:noFill/>
          <a:ln>
            <a:noFill/>
          </a:ln>
        </p:spPr>
      </p:pic>
      <p:pic>
        <p:nvPicPr>
          <p:cNvPr id="255" name="Google Shape;255;p42"/>
          <p:cNvPicPr preferRelativeResize="0"/>
          <p:nvPr/>
        </p:nvPicPr>
        <p:blipFill>
          <a:blip r:embed="rId4">
            <a:alphaModFix/>
          </a:blip>
          <a:stretch>
            <a:fillRect/>
          </a:stretch>
        </p:blipFill>
        <p:spPr>
          <a:xfrm>
            <a:off x="4507530" y="2486350"/>
            <a:ext cx="3385200" cy="25147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43"/>
          <p:cNvSpPr txBox="1"/>
          <p:nvPr>
            <p:ph type="title"/>
          </p:nvPr>
        </p:nvSpPr>
        <p:spPr>
          <a:xfrm>
            <a:off x="0" y="1309175"/>
            <a:ext cx="8361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Main objects and systems implemented</a:t>
            </a:r>
            <a:r>
              <a:rPr lang="en"/>
              <a:t>  </a:t>
            </a:r>
            <a:endParaRPr/>
          </a:p>
        </p:txBody>
      </p:sp>
      <p:sp>
        <p:nvSpPr>
          <p:cNvPr id="261" name="Google Shape;261;p4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Cutscene objects (including cutscene trigger object)</a:t>
            </a:r>
            <a:endParaRPr/>
          </a:p>
        </p:txBody>
      </p:sp>
      <p:pic>
        <p:nvPicPr>
          <p:cNvPr id="262" name="Google Shape;262;p43"/>
          <p:cNvPicPr preferRelativeResize="0"/>
          <p:nvPr/>
        </p:nvPicPr>
        <p:blipFill>
          <a:blip r:embed="rId3">
            <a:alphaModFix/>
          </a:blip>
          <a:stretch>
            <a:fillRect/>
          </a:stretch>
        </p:blipFill>
        <p:spPr>
          <a:xfrm>
            <a:off x="4572000" y="360625"/>
            <a:ext cx="4398574" cy="4419725"/>
          </a:xfrm>
          <a:prstGeom prst="rect">
            <a:avLst/>
          </a:prstGeom>
          <a:noFill/>
          <a:ln cap="flat" cmpd="sng" w="25400">
            <a:solidFill>
              <a:srgbClr val="000000"/>
            </a:solidFill>
            <a:prstDash val="solid"/>
            <a:miter lim="8000"/>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was my capstone?</a:t>
            </a:r>
            <a:endParaRPr/>
          </a:p>
        </p:txBody>
      </p:sp>
      <p:sp>
        <p:nvSpPr>
          <p:cNvPr id="138" name="Google Shape;138;p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Happiness plus 1 is a single player, 2D, top down view, puzzle solving, Role playing game</a:t>
            </a:r>
            <a:endParaRPr/>
          </a:p>
          <a:p>
            <a:pPr indent="-311150" lvl="0" marL="457200" rtl="0" algn="l">
              <a:spcBef>
                <a:spcPts val="0"/>
              </a:spcBef>
              <a:spcAft>
                <a:spcPts val="0"/>
              </a:spcAft>
              <a:buSzPts val="1300"/>
              <a:buChar char="●"/>
            </a:pPr>
            <a:r>
              <a:rPr lang="en"/>
              <a:t>The story of the game  is about a character who has fallen into  an unfamiliar world and the only way for them to get out is to for them to help the people in the world remember their pasts.  Helping the other characters in turn makes you feel happier and increasing your characters happiness causes you to ascend to the next level. As the levels progress your character begins to remember more of their own past and how they ended up coming to this world in the first place. </a:t>
            </a:r>
            <a:endParaRPr/>
          </a:p>
          <a:p>
            <a:pPr indent="-311150" lvl="0" marL="457200" rtl="0" algn="l">
              <a:spcBef>
                <a:spcPts val="0"/>
              </a:spcBef>
              <a:spcAft>
                <a:spcPts val="0"/>
              </a:spcAft>
              <a:buSzPts val="1300"/>
              <a:buChar char="●"/>
            </a:pPr>
            <a:r>
              <a:rPr lang="en"/>
              <a:t>Problem that I am trying to solve</a:t>
            </a:r>
            <a:endParaRPr/>
          </a:p>
          <a:p>
            <a:pPr indent="-298450" lvl="1" marL="914400" rtl="0" algn="l">
              <a:spcBef>
                <a:spcPts val="0"/>
              </a:spcBef>
              <a:spcAft>
                <a:spcPts val="0"/>
              </a:spcAft>
              <a:buSzPts val="1100"/>
              <a:buChar char="○"/>
            </a:pPr>
            <a:r>
              <a:rPr lang="en"/>
              <a:t>People have too much free time and money</a:t>
            </a:r>
            <a:endParaRPr/>
          </a:p>
          <a:p>
            <a:pPr indent="-298450" lvl="1" marL="914400" rtl="0" algn="l">
              <a:spcBef>
                <a:spcPts val="0"/>
              </a:spcBef>
              <a:spcAft>
                <a:spcPts val="0"/>
              </a:spcAft>
              <a:buSzPts val="1100"/>
              <a:buChar char="○"/>
            </a:pPr>
            <a:r>
              <a:rPr lang="en"/>
              <a:t>Need games to fill their time and to spend their money on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4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268" name="Google Shape;268;p44"/>
          <p:cNvSpPr txBox="1"/>
          <p:nvPr>
            <p:ph idx="1" type="body"/>
          </p:nvPr>
        </p:nvSpPr>
        <p:spPr>
          <a:xfrm>
            <a:off x="727650" y="20978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Item interaction and item description objects</a:t>
            </a:r>
            <a:endParaRPr/>
          </a:p>
        </p:txBody>
      </p:sp>
      <p:pic>
        <p:nvPicPr>
          <p:cNvPr id="269" name="Google Shape;269;p44"/>
          <p:cNvPicPr preferRelativeResize="0"/>
          <p:nvPr/>
        </p:nvPicPr>
        <p:blipFill>
          <a:blip r:embed="rId3">
            <a:alphaModFix/>
          </a:blip>
          <a:stretch>
            <a:fillRect/>
          </a:stretch>
        </p:blipFill>
        <p:spPr>
          <a:xfrm>
            <a:off x="321381" y="2495850"/>
            <a:ext cx="2848676" cy="2116226"/>
          </a:xfrm>
          <a:prstGeom prst="rect">
            <a:avLst/>
          </a:prstGeom>
          <a:noFill/>
          <a:ln>
            <a:noFill/>
          </a:ln>
        </p:spPr>
      </p:pic>
      <p:pic>
        <p:nvPicPr>
          <p:cNvPr id="270" name="Google Shape;270;p44"/>
          <p:cNvPicPr preferRelativeResize="0"/>
          <p:nvPr/>
        </p:nvPicPr>
        <p:blipFill>
          <a:blip r:embed="rId4">
            <a:alphaModFix/>
          </a:blip>
          <a:stretch>
            <a:fillRect/>
          </a:stretch>
        </p:blipFill>
        <p:spPr>
          <a:xfrm>
            <a:off x="3149462" y="2495850"/>
            <a:ext cx="2848676" cy="2116229"/>
          </a:xfrm>
          <a:prstGeom prst="rect">
            <a:avLst/>
          </a:prstGeom>
          <a:noFill/>
          <a:ln>
            <a:noFill/>
          </a:ln>
        </p:spPr>
      </p:pic>
      <p:pic>
        <p:nvPicPr>
          <p:cNvPr id="271" name="Google Shape;271;p44"/>
          <p:cNvPicPr preferRelativeResize="0"/>
          <p:nvPr/>
        </p:nvPicPr>
        <p:blipFill>
          <a:blip r:embed="rId5">
            <a:alphaModFix/>
          </a:blip>
          <a:stretch>
            <a:fillRect/>
          </a:stretch>
        </p:blipFill>
        <p:spPr>
          <a:xfrm>
            <a:off x="5998149" y="2495837"/>
            <a:ext cx="2848701" cy="211625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4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a:p>
            <a:pPr indent="0" lvl="0" marL="0" rtl="0" algn="l">
              <a:spcBef>
                <a:spcPts val="0"/>
              </a:spcBef>
              <a:spcAft>
                <a:spcPts val="0"/>
              </a:spcAft>
              <a:buNone/>
            </a:pPr>
            <a:r>
              <a:t/>
            </a:r>
            <a:endParaRPr/>
          </a:p>
        </p:txBody>
      </p:sp>
      <p:sp>
        <p:nvSpPr>
          <p:cNvPr id="277" name="Google Shape;277;p45"/>
          <p:cNvSpPr txBox="1"/>
          <p:nvPr>
            <p:ph idx="1" type="body"/>
          </p:nvPr>
        </p:nvSpPr>
        <p:spPr>
          <a:xfrm>
            <a:off x="314950" y="2078875"/>
            <a:ext cx="8103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Item interaction and item description objects</a:t>
            </a:r>
            <a:endParaRPr/>
          </a:p>
        </p:txBody>
      </p:sp>
      <p:pic>
        <p:nvPicPr>
          <p:cNvPr id="278" name="Google Shape;278;p45"/>
          <p:cNvPicPr preferRelativeResize="0"/>
          <p:nvPr/>
        </p:nvPicPr>
        <p:blipFill>
          <a:blip r:embed="rId3">
            <a:alphaModFix/>
          </a:blip>
          <a:stretch>
            <a:fillRect/>
          </a:stretch>
        </p:blipFill>
        <p:spPr>
          <a:xfrm>
            <a:off x="3753697" y="1853850"/>
            <a:ext cx="4996604" cy="3018800"/>
          </a:xfrm>
          <a:prstGeom prst="rect">
            <a:avLst/>
          </a:prstGeom>
          <a:noFill/>
          <a:ln cap="flat" cmpd="sng" w="25400">
            <a:solidFill>
              <a:srgbClr val="000000"/>
            </a:solidFill>
            <a:prstDash val="solid"/>
            <a:miter lim="8000"/>
            <a:headEnd len="sm" w="sm" type="none"/>
            <a:tailEnd len="sm" w="sm" type="none"/>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4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Quick overview of Testing</a:t>
            </a:r>
            <a:endParaRPr/>
          </a:p>
        </p:txBody>
      </p:sp>
      <p:sp>
        <p:nvSpPr>
          <p:cNvPr id="284" name="Google Shape;284;p4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Before the game had been created I set up where all the elements and outcomes for the first two puzzles were written on queue cards and then the tester attempted to solve the puzzle on their own and i would </a:t>
            </a:r>
            <a:r>
              <a:rPr lang="en" sz="1400"/>
              <a:t>direct</a:t>
            </a:r>
            <a:r>
              <a:rPr lang="en" sz="1400"/>
              <a:t> them.  After that they gave feedback on the puzzles. </a:t>
            </a:r>
            <a:endParaRPr sz="14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4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Quick overview of Testing</a:t>
            </a:r>
            <a:endParaRPr/>
          </a:p>
        </p:txBody>
      </p:sp>
      <p:sp>
        <p:nvSpPr>
          <p:cNvPr id="290" name="Google Shape;290;p4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the completion of each major object and system I created a list of manual tests for integration testing.  Here is an example of a few tests I would check against for the saving system</a:t>
            </a:r>
            <a:endParaRPr/>
          </a:p>
          <a:p>
            <a:pPr indent="-311150" lvl="0" marL="457200" rtl="0" algn="l">
              <a:spcBef>
                <a:spcPts val="1600"/>
              </a:spcBef>
              <a:spcAft>
                <a:spcPts val="0"/>
              </a:spcAft>
              <a:buSzPts val="1300"/>
              <a:buAutoNum type="arabicPeriod"/>
            </a:pPr>
            <a:r>
              <a:rPr lang="en"/>
              <a:t>Does saving in the room work?</a:t>
            </a:r>
            <a:endParaRPr/>
          </a:p>
          <a:p>
            <a:pPr indent="-311150" lvl="0" marL="457200" rtl="0" algn="l">
              <a:spcBef>
                <a:spcPts val="0"/>
              </a:spcBef>
              <a:spcAft>
                <a:spcPts val="0"/>
              </a:spcAft>
              <a:buSzPts val="1300"/>
              <a:buAutoNum type="arabicPeriod"/>
            </a:pPr>
            <a:r>
              <a:rPr lang="en"/>
              <a:t>Does loading from within a room work</a:t>
            </a:r>
            <a:endParaRPr/>
          </a:p>
          <a:p>
            <a:pPr indent="-311150" lvl="0" marL="457200" rtl="0" algn="l">
              <a:spcBef>
                <a:spcPts val="0"/>
              </a:spcBef>
              <a:spcAft>
                <a:spcPts val="0"/>
              </a:spcAft>
              <a:buSzPts val="1300"/>
              <a:buAutoNum type="arabicPeriod"/>
            </a:pPr>
            <a:r>
              <a:rPr lang="en"/>
              <a:t>Does loading with no save file cause no issues?</a:t>
            </a:r>
            <a:endParaRPr/>
          </a:p>
          <a:p>
            <a:pPr indent="-311150" lvl="0" marL="457200" rtl="0" algn="l">
              <a:spcBef>
                <a:spcPts val="0"/>
              </a:spcBef>
              <a:spcAft>
                <a:spcPts val="0"/>
              </a:spcAft>
              <a:buSzPts val="1300"/>
              <a:buAutoNum type="arabicPeriod"/>
            </a:pPr>
            <a:r>
              <a:rPr lang="en"/>
              <a:t>Does loading from title screen work properly</a:t>
            </a:r>
            <a:endParaRPr/>
          </a:p>
          <a:p>
            <a:pPr indent="-311150" lvl="0" marL="457200" rtl="0" algn="l">
              <a:spcBef>
                <a:spcPts val="0"/>
              </a:spcBef>
              <a:spcAft>
                <a:spcPts val="0"/>
              </a:spcAft>
              <a:buSzPts val="1300"/>
              <a:buAutoNum type="arabicPeriod"/>
            </a:pPr>
            <a:r>
              <a:rPr lang="en"/>
              <a:t>Do all obj_interaction instances contain the proper item status? </a:t>
            </a:r>
            <a:endParaRPr/>
          </a:p>
          <a:p>
            <a:pPr indent="-311150" lvl="0" marL="457200" rtl="0" algn="l">
              <a:spcBef>
                <a:spcPts val="0"/>
              </a:spcBef>
              <a:spcAft>
                <a:spcPts val="0"/>
              </a:spcAft>
              <a:buSzPts val="1300"/>
              <a:buAutoNum type="arabicPeriod"/>
            </a:pPr>
            <a:r>
              <a:rPr lang="en"/>
              <a:t>Do all obj_npc instances contain the proper dialog state?</a:t>
            </a:r>
            <a:endParaRPr/>
          </a:p>
          <a:p>
            <a:pPr indent="-311150" lvl="0" marL="457200" rtl="0" algn="l">
              <a:spcBef>
                <a:spcPts val="0"/>
              </a:spcBef>
              <a:spcAft>
                <a:spcPts val="0"/>
              </a:spcAft>
              <a:buSzPts val="1300"/>
              <a:buAutoNum type="arabicPeriod"/>
            </a:pPr>
            <a:r>
              <a:rPr lang="en"/>
              <a:t>Does the inventory contain the proper information after loading?</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4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Quick overview of Testing</a:t>
            </a:r>
            <a:endParaRPr/>
          </a:p>
        </p:txBody>
      </p:sp>
      <p:sp>
        <p:nvSpPr>
          <p:cNvPr id="296" name="Google Shape;296;p4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Had my roommates play the game these last two weeks and act as beta testers then document what bugs they found. I also asked for feedback about the story, I will use the information they told me as i continue working on this game. But for now it will stay as it was for project day.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was proposed but not </a:t>
            </a:r>
            <a:r>
              <a:rPr lang="en"/>
              <a:t>achieved</a:t>
            </a:r>
            <a:r>
              <a:rPr lang="en"/>
              <a:t> </a:t>
            </a:r>
            <a:endParaRPr/>
          </a:p>
        </p:txBody>
      </p:sp>
      <p:sp>
        <p:nvSpPr>
          <p:cNvPr id="302" name="Google Shape;302;p4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I had proposed to have completed 6 levels </a:t>
            </a:r>
            <a:endParaRPr sz="1400"/>
          </a:p>
          <a:p>
            <a:pPr indent="-317500" lvl="0" marL="457200" rtl="0" algn="l">
              <a:spcBef>
                <a:spcPts val="0"/>
              </a:spcBef>
              <a:spcAft>
                <a:spcPts val="0"/>
              </a:spcAft>
              <a:buSzPts val="1400"/>
              <a:buChar char="●"/>
            </a:pPr>
            <a:r>
              <a:rPr lang="en" sz="1400"/>
              <a:t>Ended up have the first level completed and the second level ¾ completed. </a:t>
            </a:r>
            <a:endParaRPr sz="1400"/>
          </a:p>
          <a:p>
            <a:pPr indent="-317500" lvl="1" marL="914400" rtl="0" algn="l">
              <a:spcBef>
                <a:spcPts val="0"/>
              </a:spcBef>
              <a:spcAft>
                <a:spcPts val="0"/>
              </a:spcAft>
              <a:buSzPts val="1400"/>
              <a:buChar char="○"/>
            </a:pPr>
            <a:r>
              <a:rPr lang="en" sz="1400"/>
              <a:t>This was due to unfamiliarity with the program.</a:t>
            </a:r>
            <a:endParaRPr sz="1400"/>
          </a:p>
          <a:p>
            <a:pPr indent="-317500" lvl="1" marL="914400" rtl="0" algn="l">
              <a:spcBef>
                <a:spcPts val="0"/>
              </a:spcBef>
              <a:spcAft>
                <a:spcPts val="0"/>
              </a:spcAft>
              <a:buSzPts val="1400"/>
              <a:buChar char="○"/>
            </a:pPr>
            <a:r>
              <a:rPr lang="en" sz="1400"/>
              <a:t>Poor understanding of how long </a:t>
            </a:r>
            <a:r>
              <a:rPr lang="en" sz="1400"/>
              <a:t>certain</a:t>
            </a:r>
            <a:r>
              <a:rPr lang="en" sz="1400"/>
              <a:t> task would take to complete.  I.e. i thought the save system would be able to be completed in under a week. Ended up taking over a month and a half to get it where it is currently. </a:t>
            </a:r>
            <a:endParaRPr sz="1400"/>
          </a:p>
          <a:p>
            <a:pPr indent="-317500" lvl="1" marL="914400" rtl="0" algn="l">
              <a:spcBef>
                <a:spcPts val="0"/>
              </a:spcBef>
              <a:spcAft>
                <a:spcPts val="0"/>
              </a:spcAft>
              <a:buSzPts val="1400"/>
              <a:buChar char="○"/>
            </a:pPr>
            <a:r>
              <a:rPr lang="en" sz="1400"/>
              <a:t>Took longer to create objects that were scalable and more robust</a:t>
            </a:r>
            <a:endParaRPr sz="1400"/>
          </a:p>
          <a:p>
            <a:pPr indent="-317500" lvl="0" marL="457200" rtl="0" algn="l">
              <a:spcBef>
                <a:spcPts val="0"/>
              </a:spcBef>
              <a:spcAft>
                <a:spcPts val="0"/>
              </a:spcAft>
              <a:buSzPts val="1400"/>
              <a:buChar char="●"/>
            </a:pPr>
            <a:r>
              <a:rPr lang="en" sz="1400"/>
              <a:t>Game music for each level and sound effects</a:t>
            </a:r>
            <a:endParaRPr sz="1400"/>
          </a:p>
          <a:p>
            <a:pPr indent="-317500" lvl="1" marL="914400" rtl="0" algn="l">
              <a:spcBef>
                <a:spcPts val="0"/>
              </a:spcBef>
              <a:spcAft>
                <a:spcPts val="0"/>
              </a:spcAft>
              <a:buSzPts val="1400"/>
              <a:buChar char="○"/>
            </a:pPr>
            <a:r>
              <a:rPr lang="en" sz="1400"/>
              <a:t>Making music is easy, making good music is not so easy. </a:t>
            </a:r>
            <a:endParaRPr sz="1400"/>
          </a:p>
          <a:p>
            <a:pPr indent="-317500" lvl="1" marL="914400" rtl="0" algn="l">
              <a:spcBef>
                <a:spcPts val="0"/>
              </a:spcBef>
              <a:spcAft>
                <a:spcPts val="0"/>
              </a:spcAft>
              <a:buSzPts val="1400"/>
              <a:buChar char="○"/>
            </a:pPr>
            <a:r>
              <a:rPr lang="en" sz="1400"/>
              <a:t>Ended up only having music for intro and title screen </a:t>
            </a:r>
            <a:endParaRPr sz="1400"/>
          </a:p>
          <a:p>
            <a:pPr indent="-317500" lvl="0" marL="457200" rtl="0" algn="l">
              <a:spcBef>
                <a:spcPts val="0"/>
              </a:spcBef>
              <a:spcAft>
                <a:spcPts val="0"/>
              </a:spcAft>
              <a:buSzPts val="1400"/>
              <a:buChar char="●"/>
            </a:pPr>
            <a:r>
              <a:rPr lang="en" sz="1400"/>
              <a:t>Creating scenery takes a lot longer than you would think </a:t>
            </a:r>
            <a:endParaRPr sz="1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5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goals for the game</a:t>
            </a:r>
            <a:endParaRPr/>
          </a:p>
        </p:txBody>
      </p:sp>
      <p:sp>
        <p:nvSpPr>
          <p:cNvPr id="308" name="Google Shape;308;p5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Step 1 </a:t>
            </a:r>
            <a:endParaRPr/>
          </a:p>
          <a:p>
            <a:pPr indent="-298450" lvl="1" marL="914400" rtl="0" algn="l">
              <a:spcBef>
                <a:spcPts val="0"/>
              </a:spcBef>
              <a:spcAft>
                <a:spcPts val="0"/>
              </a:spcAft>
              <a:buSzPts val="1100"/>
              <a:buChar char="○"/>
            </a:pPr>
            <a:r>
              <a:rPr lang="en"/>
              <a:t>I want to complete the game completely </a:t>
            </a:r>
            <a:endParaRPr/>
          </a:p>
          <a:p>
            <a:pPr indent="-298450" lvl="1" marL="914400" rtl="0" algn="l">
              <a:spcBef>
                <a:spcPts val="0"/>
              </a:spcBef>
              <a:spcAft>
                <a:spcPts val="0"/>
              </a:spcAft>
              <a:buSzPts val="1100"/>
              <a:buChar char="○"/>
            </a:pPr>
            <a:r>
              <a:rPr lang="en"/>
              <a:t>Rough estimates that I have say that it would take maybe another 200 - 300 hours to finish. </a:t>
            </a:r>
            <a:endParaRPr/>
          </a:p>
          <a:p>
            <a:pPr indent="-311150" lvl="0" marL="457200" rtl="0" algn="l">
              <a:spcBef>
                <a:spcPts val="0"/>
              </a:spcBef>
              <a:spcAft>
                <a:spcPts val="0"/>
              </a:spcAft>
              <a:buSzPts val="1300"/>
              <a:buChar char="●"/>
            </a:pPr>
            <a:r>
              <a:rPr lang="en"/>
              <a:t>Step 2 </a:t>
            </a:r>
            <a:endParaRPr/>
          </a:p>
          <a:p>
            <a:pPr indent="-298450" lvl="1" marL="914400" rtl="0" algn="l">
              <a:spcBef>
                <a:spcPts val="0"/>
              </a:spcBef>
              <a:spcAft>
                <a:spcPts val="0"/>
              </a:spcAft>
              <a:buSzPts val="1100"/>
              <a:buChar char="○"/>
            </a:pPr>
            <a:r>
              <a:rPr lang="en"/>
              <a:t>Put the game on steam </a:t>
            </a:r>
            <a:endParaRPr/>
          </a:p>
          <a:p>
            <a:pPr indent="-311150" lvl="0" marL="457200" rtl="0" algn="l">
              <a:spcBef>
                <a:spcPts val="0"/>
              </a:spcBef>
              <a:spcAft>
                <a:spcPts val="0"/>
              </a:spcAft>
              <a:buSzPts val="1300"/>
              <a:buChar char="●"/>
            </a:pPr>
            <a:r>
              <a:rPr lang="en"/>
              <a:t>Step 3</a:t>
            </a:r>
            <a:endParaRPr/>
          </a:p>
          <a:p>
            <a:pPr indent="-298450" lvl="1" marL="914400" rtl="0" algn="l">
              <a:spcBef>
                <a:spcPts val="0"/>
              </a:spcBef>
              <a:spcAft>
                <a:spcPts val="0"/>
              </a:spcAft>
              <a:buSzPts val="1100"/>
              <a:buChar char="○"/>
            </a:pPr>
            <a:r>
              <a:rPr lang="en"/>
              <a:t>Profit($)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5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 </a:t>
            </a:r>
            <a:endParaRPr/>
          </a:p>
        </p:txBody>
      </p:sp>
      <p:sp>
        <p:nvSpPr>
          <p:cNvPr id="314" name="Google Shape;314;p5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 need computers for tomorrow.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Break down of last two semesters</a:t>
            </a:r>
            <a:endParaRPr/>
          </a:p>
        </p:txBody>
      </p:sp>
      <p:sp>
        <p:nvSpPr>
          <p:cNvPr id="144" name="Google Shape;144;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Fall semesters was spent doing:</a:t>
            </a:r>
            <a:endParaRPr/>
          </a:p>
          <a:p>
            <a:pPr indent="-311150" lvl="0" marL="457200" rtl="0" algn="l">
              <a:spcBef>
                <a:spcPts val="1600"/>
              </a:spcBef>
              <a:spcAft>
                <a:spcPts val="0"/>
              </a:spcAft>
              <a:buSzPts val="1300"/>
              <a:buChar char="●"/>
            </a:pPr>
            <a:r>
              <a:rPr lang="en"/>
              <a:t>Writing the first draft of the Script </a:t>
            </a:r>
            <a:endParaRPr/>
          </a:p>
          <a:p>
            <a:pPr indent="-311150" lvl="0" marL="457200" rtl="0" algn="l">
              <a:spcBef>
                <a:spcPts val="0"/>
              </a:spcBef>
              <a:spcAft>
                <a:spcPts val="0"/>
              </a:spcAft>
              <a:buSzPts val="1300"/>
              <a:buChar char="●"/>
            </a:pPr>
            <a:r>
              <a:rPr lang="en"/>
              <a:t>Creating NPC Profiles/rough sketching them out</a:t>
            </a:r>
            <a:endParaRPr/>
          </a:p>
          <a:p>
            <a:pPr indent="-311150" lvl="0" marL="457200" rtl="0" algn="l">
              <a:spcBef>
                <a:spcPts val="0"/>
              </a:spcBef>
              <a:spcAft>
                <a:spcPts val="0"/>
              </a:spcAft>
              <a:buSzPts val="1300"/>
              <a:buChar char="●"/>
            </a:pPr>
            <a:r>
              <a:rPr lang="en"/>
              <a:t>Creating Lofi levels </a:t>
            </a:r>
            <a:endParaRPr/>
          </a:p>
          <a:p>
            <a:pPr indent="-311150" lvl="0" marL="457200" rtl="0" algn="l">
              <a:spcBef>
                <a:spcPts val="0"/>
              </a:spcBef>
              <a:spcAft>
                <a:spcPts val="0"/>
              </a:spcAft>
              <a:buSzPts val="1300"/>
              <a:buChar char="●"/>
            </a:pPr>
            <a:r>
              <a:rPr lang="en"/>
              <a:t>Storyboarding NPC interactions with the player </a:t>
            </a:r>
            <a:endParaRPr/>
          </a:p>
          <a:p>
            <a:pPr indent="-311150" lvl="0" marL="457200" rtl="0" algn="l">
              <a:spcBef>
                <a:spcPts val="0"/>
              </a:spcBef>
              <a:spcAft>
                <a:spcPts val="0"/>
              </a:spcAft>
              <a:buSzPts val="1300"/>
              <a:buChar char="●"/>
            </a:pPr>
            <a:r>
              <a:rPr lang="en"/>
              <a:t>Started working with GameMaker studio 2 to create the game. </a:t>
            </a:r>
            <a:endParaRPr/>
          </a:p>
          <a:p>
            <a:pPr indent="-298450" lvl="1" marL="914400" rtl="0" algn="l">
              <a:spcBef>
                <a:spcPts val="0"/>
              </a:spcBef>
              <a:spcAft>
                <a:spcPts val="0"/>
              </a:spcAft>
              <a:buSzPts val="1100"/>
              <a:buChar char="○"/>
            </a:pPr>
            <a:r>
              <a:rPr lang="en"/>
              <a:t>Created player, game, inventory, and menu objects.</a:t>
            </a:r>
            <a:endParaRPr/>
          </a:p>
          <a:p>
            <a:pPr indent="-311150" lvl="0" marL="457200" rtl="0" algn="l">
              <a:spcBef>
                <a:spcPts val="0"/>
              </a:spcBef>
              <a:spcAft>
                <a:spcPts val="0"/>
              </a:spcAft>
              <a:buSzPts val="1300"/>
              <a:buChar char="●"/>
            </a:pPr>
            <a:r>
              <a:rPr lang="en"/>
              <a:t>Created a object for talking to NPCs </a:t>
            </a:r>
            <a:endParaRPr/>
          </a:p>
          <a:p>
            <a:pPr indent="-311150" lvl="0" marL="457200" rtl="0" algn="l">
              <a:spcBef>
                <a:spcPts val="0"/>
              </a:spcBef>
              <a:spcAft>
                <a:spcPts val="0"/>
              </a:spcAft>
              <a:buSzPts val="1300"/>
              <a:buChar char="●"/>
            </a:pPr>
            <a:r>
              <a:rPr lang="en"/>
              <a:t>By the end of november had a working demo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8"/>
          <p:cNvSpPr txBox="1"/>
          <p:nvPr>
            <p:ph type="title"/>
          </p:nvPr>
        </p:nvSpPr>
        <p:spPr>
          <a:xfrm>
            <a:off x="727650" y="11184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Break down of last two semesters</a:t>
            </a:r>
            <a:endParaRPr/>
          </a:p>
        </p:txBody>
      </p:sp>
      <p:sp>
        <p:nvSpPr>
          <p:cNvPr id="150" name="Google Shape;150;p28"/>
          <p:cNvSpPr txBox="1"/>
          <p:nvPr>
            <p:ph idx="1" type="body"/>
          </p:nvPr>
        </p:nvSpPr>
        <p:spPr>
          <a:xfrm>
            <a:off x="729450" y="1653600"/>
            <a:ext cx="7688700" cy="2686200"/>
          </a:xfrm>
          <a:prstGeom prst="rect">
            <a:avLst/>
          </a:prstGeom>
        </p:spPr>
        <p:txBody>
          <a:bodyPr anchorCtr="0" anchor="t" bIns="91425" lIns="91425" spcFirstLastPara="1" rIns="91425" wrap="square" tIns="91425">
            <a:noAutofit/>
          </a:bodyPr>
          <a:lstStyle/>
          <a:p>
            <a:pPr indent="0" lvl="0" marL="0" rtl="0" algn="l">
              <a:lnSpc>
                <a:spcPct val="114000"/>
              </a:lnSpc>
              <a:spcBef>
                <a:spcPts val="0"/>
              </a:spcBef>
              <a:spcAft>
                <a:spcPts val="0"/>
              </a:spcAft>
              <a:buNone/>
            </a:pPr>
            <a:r>
              <a:rPr b="1" lang="en" sz="1400"/>
              <a:t>Winter </a:t>
            </a:r>
            <a:r>
              <a:rPr b="1" lang="en" sz="1400"/>
              <a:t>semesters was spent doing:</a:t>
            </a:r>
            <a:endParaRPr/>
          </a:p>
          <a:p>
            <a:pPr indent="-311150" lvl="0" marL="457200" rtl="0" algn="l">
              <a:lnSpc>
                <a:spcPct val="114000"/>
              </a:lnSpc>
              <a:spcBef>
                <a:spcPts val="0"/>
              </a:spcBef>
              <a:spcAft>
                <a:spcPts val="0"/>
              </a:spcAft>
              <a:buSzPts val="1300"/>
              <a:buChar char="●"/>
            </a:pPr>
            <a:r>
              <a:rPr lang="en"/>
              <a:t>Created player walking </a:t>
            </a:r>
            <a:r>
              <a:rPr lang="en"/>
              <a:t>animations</a:t>
            </a:r>
            <a:r>
              <a:rPr lang="en"/>
              <a:t> and had a system to build new characters easily</a:t>
            </a:r>
            <a:endParaRPr/>
          </a:p>
          <a:p>
            <a:pPr indent="-311150" lvl="0" marL="457200" rtl="0" algn="l">
              <a:lnSpc>
                <a:spcPct val="114000"/>
              </a:lnSpc>
              <a:spcBef>
                <a:spcPts val="0"/>
              </a:spcBef>
              <a:spcAft>
                <a:spcPts val="0"/>
              </a:spcAft>
              <a:buSzPts val="1300"/>
              <a:buChar char="●"/>
            </a:pPr>
            <a:r>
              <a:rPr lang="en"/>
              <a:t>Created an object that would create and </a:t>
            </a:r>
            <a:r>
              <a:rPr lang="en"/>
              <a:t>control</a:t>
            </a:r>
            <a:r>
              <a:rPr lang="en"/>
              <a:t> cutscenes</a:t>
            </a:r>
            <a:endParaRPr/>
          </a:p>
          <a:p>
            <a:pPr indent="-311150" lvl="0" marL="457200" rtl="0" algn="l">
              <a:lnSpc>
                <a:spcPct val="114000"/>
              </a:lnSpc>
              <a:spcBef>
                <a:spcPts val="0"/>
              </a:spcBef>
              <a:spcAft>
                <a:spcPts val="0"/>
              </a:spcAft>
              <a:buSzPts val="1300"/>
              <a:buChar char="●"/>
            </a:pPr>
            <a:r>
              <a:rPr lang="en"/>
              <a:t>Added save and load </a:t>
            </a:r>
            <a:r>
              <a:rPr lang="en"/>
              <a:t>functionality</a:t>
            </a:r>
            <a:r>
              <a:rPr lang="en"/>
              <a:t> </a:t>
            </a:r>
            <a:endParaRPr/>
          </a:p>
          <a:p>
            <a:pPr indent="-311150" lvl="0" marL="457200" rtl="0" algn="l">
              <a:lnSpc>
                <a:spcPct val="114000"/>
              </a:lnSpc>
              <a:spcBef>
                <a:spcPts val="0"/>
              </a:spcBef>
              <a:spcAft>
                <a:spcPts val="0"/>
              </a:spcAft>
              <a:buSzPts val="1300"/>
              <a:buChar char="●"/>
            </a:pPr>
            <a:r>
              <a:rPr lang="en"/>
              <a:t>Added room transfer objects</a:t>
            </a:r>
            <a:endParaRPr/>
          </a:p>
          <a:p>
            <a:pPr indent="-311150" lvl="0" marL="457200" rtl="0" algn="l">
              <a:lnSpc>
                <a:spcPct val="114000"/>
              </a:lnSpc>
              <a:spcBef>
                <a:spcPts val="0"/>
              </a:spcBef>
              <a:spcAft>
                <a:spcPts val="0"/>
              </a:spcAft>
              <a:buSzPts val="1300"/>
              <a:buChar char="●"/>
            </a:pPr>
            <a:r>
              <a:rPr lang="en"/>
              <a:t>Overhauled the object for talking with NPCs</a:t>
            </a:r>
            <a:endParaRPr/>
          </a:p>
          <a:p>
            <a:pPr indent="-311150" lvl="0" marL="457200" rtl="0" algn="l">
              <a:lnSpc>
                <a:spcPct val="114000"/>
              </a:lnSpc>
              <a:spcBef>
                <a:spcPts val="0"/>
              </a:spcBef>
              <a:spcAft>
                <a:spcPts val="0"/>
              </a:spcAft>
              <a:buSzPts val="1300"/>
              <a:buChar char="●"/>
            </a:pPr>
            <a:r>
              <a:rPr lang="en"/>
              <a:t>Added an object responsible for interacting with puzzle items</a:t>
            </a:r>
            <a:endParaRPr/>
          </a:p>
          <a:p>
            <a:pPr indent="-311150" lvl="0" marL="457200" rtl="0" algn="l">
              <a:lnSpc>
                <a:spcPct val="114000"/>
              </a:lnSpc>
              <a:spcBef>
                <a:spcPts val="0"/>
              </a:spcBef>
              <a:spcAft>
                <a:spcPts val="0"/>
              </a:spcAft>
              <a:buSzPts val="1300"/>
              <a:buChar char="●"/>
            </a:pPr>
            <a:r>
              <a:rPr lang="en"/>
              <a:t>Added an object responsible for scenery that had descriptions</a:t>
            </a:r>
            <a:endParaRPr/>
          </a:p>
          <a:p>
            <a:pPr indent="-311150" lvl="0" marL="457200" rtl="0" algn="l">
              <a:lnSpc>
                <a:spcPct val="114000"/>
              </a:lnSpc>
              <a:spcBef>
                <a:spcPts val="0"/>
              </a:spcBef>
              <a:spcAft>
                <a:spcPts val="0"/>
              </a:spcAft>
              <a:buSzPts val="1300"/>
              <a:buChar char="●"/>
            </a:pPr>
            <a:r>
              <a:rPr lang="en"/>
              <a:t>Created the first two levels</a:t>
            </a:r>
            <a:endParaRPr/>
          </a:p>
          <a:p>
            <a:pPr indent="-298450" lvl="1" marL="914400" rtl="0" algn="l">
              <a:lnSpc>
                <a:spcPct val="114000"/>
              </a:lnSpc>
              <a:spcBef>
                <a:spcPts val="0"/>
              </a:spcBef>
              <a:spcAft>
                <a:spcPts val="0"/>
              </a:spcAft>
              <a:buSzPts val="1100"/>
              <a:buChar char="○"/>
            </a:pPr>
            <a:r>
              <a:rPr lang="en"/>
              <a:t>Drawing all the backgrounds</a:t>
            </a:r>
            <a:endParaRPr/>
          </a:p>
          <a:p>
            <a:pPr indent="-298450" lvl="1" marL="914400" rtl="0" algn="l">
              <a:lnSpc>
                <a:spcPct val="114000"/>
              </a:lnSpc>
              <a:spcBef>
                <a:spcPts val="0"/>
              </a:spcBef>
              <a:spcAft>
                <a:spcPts val="0"/>
              </a:spcAft>
              <a:buSzPts val="1100"/>
              <a:buChar char="○"/>
            </a:pPr>
            <a:r>
              <a:rPr lang="en"/>
              <a:t>Drawing all the scenery</a:t>
            </a:r>
            <a:endParaRPr/>
          </a:p>
          <a:p>
            <a:pPr indent="-298450" lvl="1" marL="914400" rtl="0" algn="l">
              <a:lnSpc>
                <a:spcPct val="114000"/>
              </a:lnSpc>
              <a:spcBef>
                <a:spcPts val="0"/>
              </a:spcBef>
              <a:spcAft>
                <a:spcPts val="0"/>
              </a:spcAft>
              <a:buSzPts val="1100"/>
              <a:buChar char="○"/>
            </a:pPr>
            <a:r>
              <a:rPr lang="en"/>
              <a:t>Drawing all the puzzle items </a:t>
            </a:r>
            <a:endParaRPr/>
          </a:p>
          <a:p>
            <a:pPr indent="-298450" lvl="1" marL="914400" rtl="0" algn="l">
              <a:lnSpc>
                <a:spcPct val="114000"/>
              </a:lnSpc>
              <a:spcBef>
                <a:spcPts val="0"/>
              </a:spcBef>
              <a:spcAft>
                <a:spcPts val="0"/>
              </a:spcAft>
              <a:buSzPts val="1100"/>
              <a:buChar char="○"/>
            </a:pPr>
            <a:r>
              <a:rPr lang="en"/>
              <a:t>Creating all the cutscenes </a:t>
            </a:r>
            <a:endParaRPr/>
          </a:p>
          <a:p>
            <a:pPr indent="-311150" lvl="0" marL="457200" rtl="0" algn="l">
              <a:lnSpc>
                <a:spcPct val="114000"/>
              </a:lnSpc>
              <a:spcBef>
                <a:spcPts val="0"/>
              </a:spcBef>
              <a:spcAft>
                <a:spcPts val="0"/>
              </a:spcAft>
              <a:buSzPts val="1300"/>
              <a:buChar char="●"/>
            </a:pPr>
            <a:r>
              <a:rPr lang="en"/>
              <a:t>Create the music for the tile screens and intro cutscene in FL studio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a:t>
            </a:r>
            <a:r>
              <a:rPr lang="en"/>
              <a:t>methodology</a:t>
            </a:r>
            <a:r>
              <a:rPr lang="en"/>
              <a:t> used </a:t>
            </a:r>
            <a:endParaRPr/>
          </a:p>
        </p:txBody>
      </p:sp>
      <p:sp>
        <p:nvSpPr>
          <p:cNvPr id="156" name="Google Shape;156;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Agile method was used:</a:t>
            </a:r>
            <a:endParaRPr/>
          </a:p>
          <a:p>
            <a:pPr indent="-311150" lvl="0" marL="457200" rtl="0" algn="l">
              <a:lnSpc>
                <a:spcPct val="100000"/>
              </a:lnSpc>
              <a:spcBef>
                <a:spcPts val="0"/>
              </a:spcBef>
              <a:spcAft>
                <a:spcPts val="0"/>
              </a:spcAft>
              <a:buSzPts val="1300"/>
              <a:buChar char="●"/>
            </a:pPr>
            <a:r>
              <a:rPr lang="en"/>
              <a:t>Fall semester we used bi-weekly sprints</a:t>
            </a:r>
            <a:endParaRPr/>
          </a:p>
          <a:p>
            <a:pPr indent="-311150" lvl="0" marL="457200" rtl="0" algn="l">
              <a:lnSpc>
                <a:spcPct val="100000"/>
              </a:lnSpc>
              <a:spcBef>
                <a:spcPts val="0"/>
              </a:spcBef>
              <a:spcAft>
                <a:spcPts val="0"/>
              </a:spcAft>
              <a:buSzPts val="1300"/>
              <a:buChar char="●"/>
            </a:pPr>
            <a:r>
              <a:rPr lang="en"/>
              <a:t>Start of winter semester was still bi-weekly  sprints that then degraded into weekly then this last month or so  every few day sprints</a:t>
            </a:r>
            <a:endParaRPr/>
          </a:p>
          <a:p>
            <a:pPr indent="0" lvl="0" marL="0" rtl="0" algn="l">
              <a:lnSpc>
                <a:spcPct val="100000"/>
              </a:lnSpc>
              <a:spcBef>
                <a:spcPts val="0"/>
              </a:spcBef>
              <a:spcAft>
                <a:spcPts val="0"/>
              </a:spcAft>
              <a:buNone/>
            </a:pPr>
            <a:r>
              <a:rPr lang="en"/>
              <a:t>To keep track of these sprints it started off with a google drive document keeping track of task and current progress and new up and coming tasks.  Tasks were scheduled using a </a:t>
            </a:r>
            <a:r>
              <a:rPr lang="en"/>
              <a:t>homemade</a:t>
            </a:r>
            <a:r>
              <a:rPr lang="en"/>
              <a:t> </a:t>
            </a:r>
            <a:r>
              <a:rPr lang="en"/>
              <a:t>gantt</a:t>
            </a:r>
            <a:r>
              <a:rPr lang="en"/>
              <a:t> chart. </a:t>
            </a:r>
            <a:endParaRPr/>
          </a:p>
          <a:p>
            <a:pPr indent="0" lvl="0" marL="0" rtl="0" algn="l">
              <a:lnSpc>
                <a:spcPct val="100000"/>
              </a:lnSpc>
              <a:spcBef>
                <a:spcPts val="0"/>
              </a:spcBef>
              <a:spcAft>
                <a:spcPts val="0"/>
              </a:spcAft>
              <a:buNone/>
            </a:pPr>
            <a:r>
              <a:rPr lang="en"/>
              <a:t> However after my project partner </a:t>
            </a:r>
            <a:r>
              <a:rPr lang="en"/>
              <a:t>dropped</a:t>
            </a:r>
            <a:r>
              <a:rPr lang="en"/>
              <a:t> out I then used a </a:t>
            </a:r>
            <a:r>
              <a:rPr lang="en"/>
              <a:t>onenote</a:t>
            </a:r>
            <a:r>
              <a:rPr lang="en"/>
              <a:t> to keep track of progress. </a:t>
            </a:r>
            <a:endParaRPr/>
          </a:p>
          <a:p>
            <a:pPr indent="-311150" lvl="0" marL="457200" rtl="0" algn="l">
              <a:lnSpc>
                <a:spcPct val="100000"/>
              </a:lnSpc>
              <a:spcBef>
                <a:spcPts val="0"/>
              </a:spcBef>
              <a:spcAft>
                <a:spcPts val="0"/>
              </a:spcAft>
              <a:buSzPts val="1300"/>
              <a:buChar char="●"/>
            </a:pPr>
            <a:r>
              <a:rPr lang="en"/>
              <a:t>This oneNote also kept track of any major bugs (bugs that took longer than 10 minutes to fix)</a:t>
            </a:r>
            <a:endParaRPr/>
          </a:p>
          <a:p>
            <a:pPr indent="0" lvl="0" marL="0" rtl="0" algn="l">
              <a:lnSpc>
                <a:spcPct val="100000"/>
              </a:lnSpc>
              <a:spcBef>
                <a:spcPts val="0"/>
              </a:spcBef>
              <a:spcAft>
                <a:spcPts val="0"/>
              </a:spcAft>
              <a:buNone/>
            </a:pPr>
            <a:r>
              <a:rPr lang="en"/>
              <a:t>Revision control</a:t>
            </a:r>
            <a:endParaRPr/>
          </a:p>
          <a:p>
            <a:pPr indent="-311150" lvl="0" marL="457200" rtl="0" algn="l">
              <a:lnSpc>
                <a:spcPct val="100000"/>
              </a:lnSpc>
              <a:spcBef>
                <a:spcPts val="0"/>
              </a:spcBef>
              <a:spcAft>
                <a:spcPts val="0"/>
              </a:spcAft>
              <a:buSzPts val="1300"/>
              <a:buChar char="●"/>
            </a:pPr>
            <a:r>
              <a:rPr lang="en"/>
              <a:t>Used github</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features of the game </a:t>
            </a:r>
            <a:endParaRPr/>
          </a:p>
        </p:txBody>
      </p:sp>
      <p:sp>
        <p:nvSpPr>
          <p:cNvPr id="162" name="Google Shape;162;p30"/>
          <p:cNvSpPr txBox="1"/>
          <p:nvPr>
            <p:ph idx="1" type="body"/>
          </p:nvPr>
        </p:nvSpPr>
        <p:spPr>
          <a:xfrm>
            <a:off x="605800" y="204122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Game maker is built on self </a:t>
            </a:r>
            <a:r>
              <a:rPr lang="en"/>
              <a:t>contained</a:t>
            </a:r>
            <a:r>
              <a:rPr lang="en"/>
              <a:t> objects. </a:t>
            </a:r>
            <a:endParaRPr/>
          </a:p>
          <a:p>
            <a:pPr indent="-311150" lvl="0" marL="457200" rtl="0" algn="l">
              <a:spcBef>
                <a:spcPts val="0"/>
              </a:spcBef>
              <a:spcAft>
                <a:spcPts val="0"/>
              </a:spcAft>
              <a:buSzPts val="1300"/>
              <a:buChar char="●"/>
            </a:pPr>
            <a:r>
              <a:rPr lang="en"/>
              <a:t>I will briefly go into all the objects and systems used in the game.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168" name="Google Shape;168;p3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Player object</a:t>
            </a:r>
            <a:endParaRPr/>
          </a:p>
        </p:txBody>
      </p:sp>
      <p:pic>
        <p:nvPicPr>
          <p:cNvPr id="169" name="Google Shape;169;p31"/>
          <p:cNvPicPr preferRelativeResize="0"/>
          <p:nvPr/>
        </p:nvPicPr>
        <p:blipFill>
          <a:blip r:embed="rId3">
            <a:alphaModFix/>
          </a:blip>
          <a:stretch>
            <a:fillRect/>
          </a:stretch>
        </p:blipFill>
        <p:spPr>
          <a:xfrm>
            <a:off x="4955450" y="1853850"/>
            <a:ext cx="3914903" cy="3105550"/>
          </a:xfrm>
          <a:prstGeom prst="rect">
            <a:avLst/>
          </a:prstGeom>
          <a:noFill/>
          <a:ln cap="flat" cmpd="sng" w="25400">
            <a:solidFill>
              <a:srgbClr val="000000"/>
            </a:solidFill>
            <a:prstDash val="solid"/>
            <a:miter lim="8000"/>
            <a:headEnd len="sm" w="sm" type="none"/>
            <a:tailEnd len="sm" w="sm" type="none"/>
          </a:ln>
        </p:spPr>
      </p:pic>
      <p:pic>
        <p:nvPicPr>
          <p:cNvPr id="170" name="Google Shape;170;p31"/>
          <p:cNvPicPr preferRelativeResize="0"/>
          <p:nvPr/>
        </p:nvPicPr>
        <p:blipFill>
          <a:blip r:embed="rId4">
            <a:alphaModFix/>
          </a:blip>
          <a:stretch>
            <a:fillRect/>
          </a:stretch>
        </p:blipFill>
        <p:spPr>
          <a:xfrm>
            <a:off x="729451" y="2666650"/>
            <a:ext cx="2439901" cy="18125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176" name="Google Shape;176;p3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NPC parent object </a:t>
            </a:r>
            <a:endParaRPr/>
          </a:p>
        </p:txBody>
      </p:sp>
      <p:pic>
        <p:nvPicPr>
          <p:cNvPr id="177" name="Google Shape;177;p32"/>
          <p:cNvPicPr preferRelativeResize="0"/>
          <p:nvPr/>
        </p:nvPicPr>
        <p:blipFill>
          <a:blip r:embed="rId3">
            <a:alphaModFix/>
          </a:blip>
          <a:stretch>
            <a:fillRect/>
          </a:stretch>
        </p:blipFill>
        <p:spPr>
          <a:xfrm>
            <a:off x="729455" y="2429400"/>
            <a:ext cx="3461851" cy="2571750"/>
          </a:xfrm>
          <a:prstGeom prst="rect">
            <a:avLst/>
          </a:prstGeom>
          <a:noFill/>
          <a:ln>
            <a:noFill/>
          </a:ln>
        </p:spPr>
      </p:pic>
      <p:pic>
        <p:nvPicPr>
          <p:cNvPr id="178" name="Google Shape;178;p32"/>
          <p:cNvPicPr preferRelativeResize="0"/>
          <p:nvPr/>
        </p:nvPicPr>
        <p:blipFill>
          <a:blip r:embed="rId4">
            <a:alphaModFix/>
          </a:blip>
          <a:stretch>
            <a:fillRect/>
          </a:stretch>
        </p:blipFill>
        <p:spPr>
          <a:xfrm>
            <a:off x="6254400" y="1936525"/>
            <a:ext cx="2610595" cy="3064625"/>
          </a:xfrm>
          <a:prstGeom prst="rect">
            <a:avLst/>
          </a:prstGeom>
          <a:noFill/>
          <a:ln cap="flat" cmpd="sng" w="25400">
            <a:solidFill>
              <a:srgbClr val="000000"/>
            </a:solidFill>
            <a:prstDash val="solid"/>
            <a:miter lim="8000"/>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objects and systems implemented  </a:t>
            </a:r>
            <a:endParaRPr/>
          </a:p>
        </p:txBody>
      </p:sp>
      <p:sp>
        <p:nvSpPr>
          <p:cNvPr id="184" name="Google Shape;184;p3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NPC interaction and the textbox object </a:t>
            </a:r>
            <a:endParaRPr/>
          </a:p>
        </p:txBody>
      </p:sp>
      <p:pic>
        <p:nvPicPr>
          <p:cNvPr id="185" name="Google Shape;185;p33"/>
          <p:cNvPicPr preferRelativeResize="0"/>
          <p:nvPr/>
        </p:nvPicPr>
        <p:blipFill>
          <a:blip r:embed="rId3">
            <a:alphaModFix/>
          </a:blip>
          <a:stretch>
            <a:fillRect/>
          </a:stretch>
        </p:blipFill>
        <p:spPr>
          <a:xfrm>
            <a:off x="729455" y="2429400"/>
            <a:ext cx="3461851" cy="2571750"/>
          </a:xfrm>
          <a:prstGeom prst="rect">
            <a:avLst/>
          </a:prstGeom>
          <a:noFill/>
          <a:ln>
            <a:noFill/>
          </a:ln>
        </p:spPr>
      </p:pic>
      <p:pic>
        <p:nvPicPr>
          <p:cNvPr id="186" name="Google Shape;186;p33"/>
          <p:cNvPicPr preferRelativeResize="0"/>
          <p:nvPr/>
        </p:nvPicPr>
        <p:blipFill>
          <a:blip r:embed="rId4">
            <a:alphaModFix/>
          </a:blip>
          <a:stretch>
            <a:fillRect/>
          </a:stretch>
        </p:blipFill>
        <p:spPr>
          <a:xfrm>
            <a:off x="4992225" y="2078875"/>
            <a:ext cx="3669426" cy="2969650"/>
          </a:xfrm>
          <a:prstGeom prst="rect">
            <a:avLst/>
          </a:prstGeom>
          <a:noFill/>
          <a:ln cap="flat" cmpd="sng" w="25400">
            <a:solidFill>
              <a:srgbClr val="000000"/>
            </a:solidFill>
            <a:prstDash val="solid"/>
            <a:miter lim="8000"/>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